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13"/>
  </p:notesMasterIdLst>
  <p:sldIdLst>
    <p:sldId id="256" r:id="rId2"/>
    <p:sldId id="264" r:id="rId3"/>
    <p:sldId id="263" r:id="rId4"/>
    <p:sldId id="268" r:id="rId5"/>
    <p:sldId id="274" r:id="rId6"/>
    <p:sldId id="265" r:id="rId7"/>
    <p:sldId id="272" r:id="rId8"/>
    <p:sldId id="273" r:id="rId9"/>
    <p:sldId id="271" r:id="rId10"/>
    <p:sldId id="267" r:id="rId11"/>
    <p:sldId id="262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entury Gothic" panose="020B0502020202020204" pitchFamily="34" charset="0"/>
      <p:regular r:id="rId18"/>
      <p:bold r:id="rId19"/>
      <p:italic r:id="rId20"/>
      <p:boldItalic r:id="rId21"/>
    </p:embeddedFont>
    <p:embeddedFont>
      <p:font typeface="Helvetica Neue" panose="02000503000000020004" pitchFamily="2" charset="0"/>
      <p:regular r:id="rId22"/>
      <p:bold r:id="rId23"/>
      <p:italic r:id="rId24"/>
      <p:boldItalic r:id="rId25"/>
    </p:embeddedFont>
    <p:embeddedFont>
      <p:font typeface="Merriweather Sans" pitchFamily="2" charset="77"/>
      <p:regular r:id="rId26"/>
      <p:bold r:id="rId27"/>
      <p:italic r:id="rId28"/>
      <p:bold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Open Sans SemiBold" panose="020F050202020403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aron Durbin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239FD79-BA08-4128-9F5B-916A27823634}">
  <a:tblStyle styleId="{8239FD79-BA08-4128-9F5B-916A278236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47"/>
    <p:restoredTop sz="96064"/>
  </p:normalViewPr>
  <p:slideViewPr>
    <p:cSldViewPr snapToGrid="0" snapToObjects="1">
      <p:cViewPr varScale="1">
        <p:scale>
          <a:sx n="205" d="100"/>
          <a:sy n="205" d="100"/>
        </p:scale>
        <p:origin x="15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presProps" Target="presProp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commentAuthors" Target="commentAuthor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ists.riscv.org/g/tech-external-debug-security/topic/tg_meeting_nov_15/102601350?p=,,,20,0,0,0::recentpostdate/sticky,,,20,2,0,102601350,previd%3D1700053881774901524,nextid%3D1697955034780248418&amp;previd=1700053881774901524&amp;nextid=1697955034780248418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ba1df9ff0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ba1df9ff0c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ba1df9ff0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ba1df9ff0c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ba1df9ff0c_0_3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gba1df9ff0c_0_3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b="0" i="0" u="sng" strike="noStrike" dirty="0">
                <a:solidFill>
                  <a:srgbClr val="337AB7"/>
                </a:solidFill>
                <a:effectLst/>
                <a:latin typeface="Helvetica Neue" panose="02000503000000020004" pitchFamily="2" charset="0"/>
                <a:hlinkClick r:id="rId3"/>
              </a:rPr>
            </a:br>
            <a:br>
              <a:rPr lang="en-US" dirty="0"/>
            </a:b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19041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AI – Joe to Provide link to the existing draft in the notes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1103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Avoid wording of Smmtt or explain the meaning of Smmtt? Supervisor domain isolation? WorldGuard?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3053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075ab111b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075ab111b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g1075ab111b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97133" y="2528565"/>
            <a:ext cx="10712100" cy="28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97128" y="5378116"/>
            <a:ext cx="10712100" cy="6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72C"/>
              </a:buClr>
              <a:buSzPts val="3200"/>
              <a:buNone/>
              <a:defRPr sz="3200">
                <a:solidFill>
                  <a:srgbClr val="FFC72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7" name="Google Shape;1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68301" y="1272159"/>
            <a:ext cx="5055368" cy="80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2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1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11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FFC72C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59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5_1">
  <p:cSld name="CUSTOM_5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2"/>
          <p:cNvPicPr preferRelativeResize="0"/>
          <p:nvPr/>
        </p:nvPicPr>
        <p:blipFill rotWithShape="1">
          <a:blip r:embed="rId2">
            <a:alphaModFix amt="8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" y="0"/>
            <a:ext cx="639367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2"/>
          <p:cNvSpPr/>
          <p:nvPr/>
        </p:nvSpPr>
        <p:spPr>
          <a:xfrm>
            <a:off x="643920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6705033" y="274333"/>
            <a:ext cx="52464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76" name="Google Shape;76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2_1">
  <p:cSld name="SECTION_HEADER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0" name="Google Shape;80;p13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59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_1_1">
  <p:cSld name="CUSTOM_1_1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4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4"/>
          <p:cNvSpPr txBox="1"/>
          <p:nvPr/>
        </p:nvSpPr>
        <p:spPr>
          <a:xfrm>
            <a:off x="0" y="0"/>
            <a:ext cx="6702900" cy="6858000"/>
          </a:xfrm>
          <a:prstGeom prst="rect">
            <a:avLst/>
          </a:prstGeom>
          <a:solidFill>
            <a:srgbClr val="0A6B7C">
              <a:alpha val="29019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4"/>
          <p:cNvSpPr/>
          <p:nvPr/>
        </p:nvSpPr>
        <p:spPr>
          <a:xfrm>
            <a:off x="6702800" y="0"/>
            <a:ext cx="54891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6792000" y="219000"/>
            <a:ext cx="5246400" cy="6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88" name="Google Shape;8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3_1_2">
  <p:cSld name="CUSTOM_3_1_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5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4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/>
          <p:nvPr/>
        </p:nvSpPr>
        <p:spPr>
          <a:xfrm>
            <a:off x="5738067" y="0"/>
            <a:ext cx="64539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5"/>
          <p:cNvSpPr txBox="1">
            <a:spLocks noGrp="1"/>
          </p:cNvSpPr>
          <p:nvPr>
            <p:ph type="title"/>
          </p:nvPr>
        </p:nvSpPr>
        <p:spPr>
          <a:xfrm>
            <a:off x="6036298" y="274333"/>
            <a:ext cx="58860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2_1_1">
  <p:cSld name="CUSTOM_2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0" y="0"/>
            <a:ext cx="5738066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5986933" y="232867"/>
            <a:ext cx="6051600" cy="6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97" name="Google Shape;9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4_1_1">
  <p:cSld name="CUSTOM_4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 rotWithShape="1">
          <a:blip r:embed="rId2">
            <a:alphaModFix amt="6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6050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70300" y="151833"/>
            <a:ext cx="6178800" cy="60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2_1_1_1">
  <p:cSld name="SECTION_HEADER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9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19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6263967" y="248600"/>
            <a:ext cx="57528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body" idx="1"/>
          </p:nvPr>
        </p:nvSpPr>
        <p:spPr>
          <a:xfrm>
            <a:off x="124433" y="400967"/>
            <a:ext cx="5461500" cy="56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2_1_1_1_1">
  <p:cSld name="SECTION_HEADER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0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97300" y="68867"/>
            <a:ext cx="52677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body" idx="1"/>
          </p:nvPr>
        </p:nvSpPr>
        <p:spPr>
          <a:xfrm>
            <a:off x="5925167" y="68867"/>
            <a:ext cx="6007200" cy="56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2_2">
  <p:cSld name="CUSTOM_2_2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5893767" y="288567"/>
            <a:ext cx="5882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1" name="Google Shape;121;p21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1"/>
          <p:cNvSpPr txBox="1">
            <a:spLocks noGrp="1"/>
          </p:cNvSpPr>
          <p:nvPr>
            <p:ph type="title" idx="2"/>
          </p:nvPr>
        </p:nvSpPr>
        <p:spPr>
          <a:xfrm>
            <a:off x="265833" y="288567"/>
            <a:ext cx="5246400" cy="6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pen Sans"/>
              <a:buNone/>
              <a:defRPr sz="4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5893767" y="2079767"/>
            <a:ext cx="5882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">
  <p:cSld name="CUSTOM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2"/>
          <p:cNvPicPr preferRelativeResize="0"/>
          <p:nvPr/>
        </p:nvPicPr>
        <p:blipFill rotWithShape="1">
          <a:blip r:embed="rId2">
            <a:alphaModFix amt="8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98331" y="0"/>
            <a:ext cx="639367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2">
  <p:cSld name="CUSTOM_2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 rotWithShape="1">
          <a:blip r:embed="rId2">
            <a:alphaModFix amt="8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98331" y="0"/>
            <a:ext cx="639367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3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5920933" y="149900"/>
            <a:ext cx="59424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4" name="Google Shape;134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>
            <a:spLocks noGrp="1"/>
          </p:cNvSpPr>
          <p:nvPr>
            <p:ph type="body" idx="1"/>
          </p:nvPr>
        </p:nvSpPr>
        <p:spPr>
          <a:xfrm>
            <a:off x="124433" y="400967"/>
            <a:ext cx="5461500" cy="56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">
  <p:cSld name="CUSTOM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4"/>
          <p:cNvPicPr preferRelativeResize="0"/>
          <p:nvPr/>
        </p:nvPicPr>
        <p:blipFill rotWithShape="1">
          <a:blip r:embed="rId2">
            <a:alphaModFix amt="8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98331" y="0"/>
            <a:ext cx="639367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40" name="Google Shape;14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_2">
  <p:cSld name="CUSTOM_1_2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2">
            <a:alphaModFix amt="8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98331" y="0"/>
            <a:ext cx="639367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5"/>
          <p:cNvSpPr txBox="1">
            <a:spLocks noGrp="1"/>
          </p:cNvSpPr>
          <p:nvPr>
            <p:ph type="title"/>
          </p:nvPr>
        </p:nvSpPr>
        <p:spPr>
          <a:xfrm>
            <a:off x="6230300" y="248600"/>
            <a:ext cx="57528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>
            <a:spLocks noGrp="1"/>
          </p:cNvSpPr>
          <p:nvPr>
            <p:ph type="body" idx="1"/>
          </p:nvPr>
        </p:nvSpPr>
        <p:spPr>
          <a:xfrm>
            <a:off x="124433" y="400967"/>
            <a:ext cx="5461500" cy="56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_1">
  <p:cSld name="CUSTOM_1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6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8930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 txBox="1"/>
          <p:nvPr/>
        </p:nvSpPr>
        <p:spPr>
          <a:xfrm>
            <a:off x="5489300" y="0"/>
            <a:ext cx="6702900" cy="6858000"/>
          </a:xfrm>
          <a:prstGeom prst="rect">
            <a:avLst/>
          </a:prstGeom>
          <a:solidFill>
            <a:srgbClr val="0A6B7C">
              <a:alpha val="29019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6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59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_1_1_1">
  <p:cSld name="CUSTOM_1_1_1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7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7"/>
          <p:cNvSpPr txBox="1"/>
          <p:nvPr/>
        </p:nvSpPr>
        <p:spPr>
          <a:xfrm>
            <a:off x="0" y="0"/>
            <a:ext cx="6702900" cy="6858000"/>
          </a:xfrm>
          <a:prstGeom prst="rect">
            <a:avLst/>
          </a:prstGeom>
          <a:solidFill>
            <a:srgbClr val="0A6B7C">
              <a:alpha val="29019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7"/>
          <p:cNvSpPr txBox="1">
            <a:spLocks noGrp="1"/>
          </p:cNvSpPr>
          <p:nvPr>
            <p:ph type="title"/>
          </p:nvPr>
        </p:nvSpPr>
        <p:spPr>
          <a:xfrm>
            <a:off x="6792000" y="219000"/>
            <a:ext cx="5246400" cy="6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1_1_1_1_1">
  <p:cSld name="CUSTOM_1_1_1_1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8"/>
          <p:cNvPicPr preferRelativeResize="0"/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70269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8"/>
          <p:cNvSpPr txBox="1"/>
          <p:nvPr/>
        </p:nvSpPr>
        <p:spPr>
          <a:xfrm>
            <a:off x="0" y="0"/>
            <a:ext cx="6702900" cy="6858000"/>
          </a:xfrm>
          <a:prstGeom prst="rect">
            <a:avLst/>
          </a:prstGeom>
          <a:solidFill>
            <a:srgbClr val="0A6B7C">
              <a:alpha val="29019"/>
            </a:srgbClr>
          </a:solidFill>
          <a:ln>
            <a:noFill/>
          </a:ln>
        </p:spPr>
        <p:txBody>
          <a:bodyPr spcFirstLastPara="1" wrap="square" lIns="487675" tIns="60925" rIns="487675" bIns="609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8"/>
          <p:cNvSpPr txBox="1">
            <a:spLocks noGrp="1"/>
          </p:cNvSpPr>
          <p:nvPr>
            <p:ph type="title"/>
          </p:nvPr>
        </p:nvSpPr>
        <p:spPr>
          <a:xfrm>
            <a:off x="241600" y="221000"/>
            <a:ext cx="5952900" cy="6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>
            <a:spLocks noGrp="1"/>
          </p:cNvSpPr>
          <p:nvPr>
            <p:ph type="body" idx="1"/>
          </p:nvPr>
        </p:nvSpPr>
        <p:spPr>
          <a:xfrm>
            <a:off x="6816533" y="221000"/>
            <a:ext cx="5171100" cy="6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2_1">
  <p:cSld name="CUSTOM_2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9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6453933" y="0"/>
            <a:ext cx="5738066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955900" cy="59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66" name="Google Shape;166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2_1_2">
  <p:cSld name="CUSTOM_2_1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0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6453933" y="0"/>
            <a:ext cx="5738066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0"/>
          <p:cNvSpPr txBox="1">
            <a:spLocks noGrp="1"/>
          </p:cNvSpPr>
          <p:nvPr>
            <p:ph type="title"/>
          </p:nvPr>
        </p:nvSpPr>
        <p:spPr>
          <a:xfrm>
            <a:off x="6681367" y="108400"/>
            <a:ext cx="5319900" cy="65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70" name="Google Shape;170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>
            <a:spLocks noGrp="1"/>
          </p:cNvSpPr>
          <p:nvPr>
            <p:ph type="body" idx="1"/>
          </p:nvPr>
        </p:nvSpPr>
        <p:spPr>
          <a:xfrm>
            <a:off x="152100" y="198400"/>
            <a:ext cx="5931600" cy="59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3_1">
  <p:cSld name="CUSTOM_3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1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4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1"/>
          <p:cNvSpPr txBox="1">
            <a:spLocks noGrp="1"/>
          </p:cNvSpPr>
          <p:nvPr>
            <p:ph type="title"/>
          </p:nvPr>
        </p:nvSpPr>
        <p:spPr>
          <a:xfrm>
            <a:off x="5835967" y="274333"/>
            <a:ext cx="61788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75" name="Google Shape;175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3_1_1">
  <p:cSld name="CUSTOM_3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2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6453929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2"/>
          <p:cNvSpPr txBox="1">
            <a:spLocks noGrp="1"/>
          </p:cNvSpPr>
          <p:nvPr>
            <p:ph type="title"/>
          </p:nvPr>
        </p:nvSpPr>
        <p:spPr>
          <a:xfrm>
            <a:off x="139400" y="191367"/>
            <a:ext cx="6178800" cy="60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79" name="Google Shape;179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3_1_1_1">
  <p:cSld name="CUSTOM_3_1_1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33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6453929" y="0"/>
            <a:ext cx="573807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3"/>
          <p:cNvSpPr txBox="1">
            <a:spLocks noGrp="1"/>
          </p:cNvSpPr>
          <p:nvPr>
            <p:ph type="title"/>
          </p:nvPr>
        </p:nvSpPr>
        <p:spPr>
          <a:xfrm>
            <a:off x="6692067" y="149900"/>
            <a:ext cx="5433300" cy="6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 b="1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83" name="Google Shape;183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3"/>
          <p:cNvSpPr txBox="1">
            <a:spLocks noGrp="1"/>
          </p:cNvSpPr>
          <p:nvPr>
            <p:ph type="body" idx="1"/>
          </p:nvPr>
        </p:nvSpPr>
        <p:spPr>
          <a:xfrm>
            <a:off x="152100" y="198400"/>
            <a:ext cx="5931600" cy="59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4_1">
  <p:cSld name="CUSTOM_4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4"/>
          <p:cNvPicPr preferRelativeResize="0"/>
          <p:nvPr/>
        </p:nvPicPr>
        <p:blipFill rotWithShape="1">
          <a:blip r:embed="rId2">
            <a:alphaModFix amt="6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4"/>
          <p:cNvSpPr txBox="1">
            <a:spLocks noGrp="1"/>
          </p:cNvSpPr>
          <p:nvPr>
            <p:ph type="title"/>
          </p:nvPr>
        </p:nvSpPr>
        <p:spPr>
          <a:xfrm>
            <a:off x="5835967" y="274333"/>
            <a:ext cx="61788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88" name="Google Shape;188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4_1_2">
  <p:cSld name="CUSTOM_4_1_2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5"/>
          <p:cNvPicPr preferRelativeResize="0"/>
          <p:nvPr/>
        </p:nvPicPr>
        <p:blipFill rotWithShape="1">
          <a:blip r:embed="rId2">
            <a:alphaModFix amt="6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5"/>
          <p:cNvSpPr/>
          <p:nvPr/>
        </p:nvSpPr>
        <p:spPr>
          <a:xfrm>
            <a:off x="5431500" y="0"/>
            <a:ext cx="6760500" cy="68580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5"/>
          <p:cNvSpPr txBox="1">
            <a:spLocks noGrp="1"/>
          </p:cNvSpPr>
          <p:nvPr>
            <p:ph type="title"/>
          </p:nvPr>
        </p:nvSpPr>
        <p:spPr>
          <a:xfrm>
            <a:off x="5743898" y="274333"/>
            <a:ext cx="61656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_4_1_3">
  <p:cSld name="CUSTOM_4_1_3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6"/>
          <p:cNvPicPr preferRelativeResize="0"/>
          <p:nvPr/>
        </p:nvPicPr>
        <p:blipFill rotWithShape="1">
          <a:blip r:embed="rId2">
            <a:alphaModFix amt="6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54315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6"/>
          <p:cNvSpPr txBox="1">
            <a:spLocks noGrp="1"/>
          </p:cNvSpPr>
          <p:nvPr>
            <p:ph type="title"/>
          </p:nvPr>
        </p:nvSpPr>
        <p:spPr>
          <a:xfrm>
            <a:off x="125567" y="136067"/>
            <a:ext cx="5156400" cy="60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pic>
        <p:nvPicPr>
          <p:cNvPr id="197" name="Google Shape;197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6"/>
          <p:cNvSpPr txBox="1">
            <a:spLocks noGrp="1"/>
          </p:cNvSpPr>
          <p:nvPr>
            <p:ph type="body" idx="1"/>
          </p:nvPr>
        </p:nvSpPr>
        <p:spPr>
          <a:xfrm>
            <a:off x="5682733" y="267667"/>
            <a:ext cx="6318900" cy="6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pen Sans"/>
              <a:buChar char="●"/>
              <a:defRPr sz="24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_1_1">
  <p:cSld name="SECTION_HEADER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7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FFFFFF">
              <a:alpha val="89411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7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03" name="Google Shape;203;p37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4" name="Google Shape;204;p37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39433" y="5619961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1">
  <p:cSld name="TITLE_AND_BODY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8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3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09" name="Google Shape;209;p38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0" name="Google Shape;210;p38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_1">
  <p:cSld name="TITLE_AND_TWO_COLUMNS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3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39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7" name="Google Shape;217;p39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2_1">
  <p:cSld name="TITLE_AND_BODY_2_1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0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21" name="Google Shape;221;p40"/>
          <p:cNvSpPr txBox="1">
            <a:spLocks noGrp="1"/>
          </p:cNvSpPr>
          <p:nvPr>
            <p:ph type="body" idx="1"/>
          </p:nvPr>
        </p:nvSpPr>
        <p:spPr>
          <a:xfrm>
            <a:off x="605900" y="2057433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22" name="Google Shape;222;p40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3" name="Google Shape;223;p40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40"/>
          <p:cNvSpPr txBox="1"/>
          <p:nvPr/>
        </p:nvSpPr>
        <p:spPr>
          <a:xfrm>
            <a:off x="489100" y="2023867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40"/>
          <p:cNvSpPr txBox="1"/>
          <p:nvPr/>
        </p:nvSpPr>
        <p:spPr>
          <a:xfrm>
            <a:off x="4255680" y="2023867"/>
            <a:ext cx="3312900" cy="4193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7" name="Google Shape;227;p40"/>
          <p:cNvSpPr txBox="1"/>
          <p:nvPr/>
        </p:nvSpPr>
        <p:spPr>
          <a:xfrm>
            <a:off x="8022231" y="2023867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8" name="Google Shape;228;p40"/>
          <p:cNvSpPr txBox="1"/>
          <p:nvPr/>
        </p:nvSpPr>
        <p:spPr>
          <a:xfrm>
            <a:off x="509533" y="1342392"/>
            <a:ext cx="3312900" cy="658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9" name="Google Shape;229;p40"/>
          <p:cNvSpPr txBox="1"/>
          <p:nvPr/>
        </p:nvSpPr>
        <p:spPr>
          <a:xfrm>
            <a:off x="4260092" y="1342392"/>
            <a:ext cx="3316500" cy="6585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0" name="Google Shape;230;p40"/>
          <p:cNvSpPr txBox="1"/>
          <p:nvPr/>
        </p:nvSpPr>
        <p:spPr>
          <a:xfrm>
            <a:off x="8041433" y="1342367"/>
            <a:ext cx="3312900" cy="6585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1" name="Google Shape;231;p40"/>
          <p:cNvSpPr txBox="1">
            <a:spLocks noGrp="1"/>
          </p:cNvSpPr>
          <p:nvPr>
            <p:ph type="body" idx="2"/>
          </p:nvPr>
        </p:nvSpPr>
        <p:spPr>
          <a:xfrm>
            <a:off x="4314067" y="2057433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32" name="Google Shape;232;p40"/>
          <p:cNvSpPr txBox="1">
            <a:spLocks noGrp="1"/>
          </p:cNvSpPr>
          <p:nvPr>
            <p:ph type="body" idx="3"/>
          </p:nvPr>
        </p:nvSpPr>
        <p:spPr>
          <a:xfrm>
            <a:off x="8099833" y="2057367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33" name="Google Shape;233;p40"/>
          <p:cNvSpPr txBox="1">
            <a:spLocks noGrp="1"/>
          </p:cNvSpPr>
          <p:nvPr>
            <p:ph type="title" idx="4"/>
          </p:nvPr>
        </p:nvSpPr>
        <p:spPr>
          <a:xfrm>
            <a:off x="605900" y="1409200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40"/>
          <p:cNvSpPr txBox="1">
            <a:spLocks noGrp="1"/>
          </p:cNvSpPr>
          <p:nvPr>
            <p:ph type="title" idx="5"/>
          </p:nvPr>
        </p:nvSpPr>
        <p:spPr>
          <a:xfrm>
            <a:off x="4376084" y="1409200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40"/>
          <p:cNvSpPr txBox="1">
            <a:spLocks noGrp="1"/>
          </p:cNvSpPr>
          <p:nvPr>
            <p:ph type="title" idx="6"/>
          </p:nvPr>
        </p:nvSpPr>
        <p:spPr>
          <a:xfrm>
            <a:off x="8119100" y="1409167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2_1_1">
  <p:cSld name="TITLE_AND_BODY_2_1_1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1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41"/>
          <p:cNvSpPr txBox="1">
            <a:spLocks noGrp="1"/>
          </p:cNvSpPr>
          <p:nvPr>
            <p:ph type="body" idx="1"/>
          </p:nvPr>
        </p:nvSpPr>
        <p:spPr>
          <a:xfrm>
            <a:off x="605900" y="2057433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39" name="Google Shape;239;p41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0" name="Google Shape;240;p41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" name="Google Shape;241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1"/>
          <p:cNvSpPr txBox="1"/>
          <p:nvPr/>
        </p:nvSpPr>
        <p:spPr>
          <a:xfrm>
            <a:off x="489100" y="2023867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3" name="Google Shape;243;p41"/>
          <p:cNvSpPr txBox="1"/>
          <p:nvPr/>
        </p:nvSpPr>
        <p:spPr>
          <a:xfrm>
            <a:off x="509533" y="1342392"/>
            <a:ext cx="3312900" cy="6585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4" name="Google Shape;244;p41"/>
          <p:cNvSpPr txBox="1">
            <a:spLocks noGrp="1"/>
          </p:cNvSpPr>
          <p:nvPr>
            <p:ph type="body" idx="2"/>
          </p:nvPr>
        </p:nvSpPr>
        <p:spPr>
          <a:xfrm>
            <a:off x="3995900" y="1342400"/>
            <a:ext cx="7299900" cy="48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45" name="Google Shape;245;p41"/>
          <p:cNvSpPr txBox="1">
            <a:spLocks noGrp="1"/>
          </p:cNvSpPr>
          <p:nvPr>
            <p:ph type="title" idx="3"/>
          </p:nvPr>
        </p:nvSpPr>
        <p:spPr>
          <a:xfrm>
            <a:off x="605900" y="1409200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gradFill>
            <a:gsLst>
              <a:gs pos="0">
                <a:srgbClr val="0A3799">
                  <a:alpha val="56862"/>
                </a:srgbClr>
              </a:gs>
              <a:gs pos="100000">
                <a:srgbClr val="0A6B7C">
                  <a:alpha val="5686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32" name="Google Shape;3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4" name="Google Shape;34;p5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2_1_2">
  <p:cSld name="TITLE_AND_BODY_2_1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2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42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9" name="Google Shape;249;p42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0" name="Google Shape;250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2"/>
          <p:cNvSpPr txBox="1"/>
          <p:nvPr/>
        </p:nvSpPr>
        <p:spPr>
          <a:xfrm>
            <a:off x="496480" y="2023867"/>
            <a:ext cx="3312900" cy="41937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2" name="Google Shape;252;p42"/>
          <p:cNvSpPr txBox="1"/>
          <p:nvPr/>
        </p:nvSpPr>
        <p:spPr>
          <a:xfrm>
            <a:off x="500892" y="1342392"/>
            <a:ext cx="3316500" cy="6585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3" name="Google Shape;253;p42"/>
          <p:cNvSpPr txBox="1">
            <a:spLocks noGrp="1"/>
          </p:cNvSpPr>
          <p:nvPr>
            <p:ph type="body" idx="1"/>
          </p:nvPr>
        </p:nvSpPr>
        <p:spPr>
          <a:xfrm>
            <a:off x="554867" y="2057433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54" name="Google Shape;254;p42"/>
          <p:cNvSpPr txBox="1">
            <a:spLocks noGrp="1"/>
          </p:cNvSpPr>
          <p:nvPr>
            <p:ph type="title" idx="2"/>
          </p:nvPr>
        </p:nvSpPr>
        <p:spPr>
          <a:xfrm>
            <a:off x="616884" y="1409200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42"/>
          <p:cNvSpPr txBox="1">
            <a:spLocks noGrp="1"/>
          </p:cNvSpPr>
          <p:nvPr>
            <p:ph type="body" idx="3"/>
          </p:nvPr>
        </p:nvSpPr>
        <p:spPr>
          <a:xfrm>
            <a:off x="3995900" y="1342400"/>
            <a:ext cx="7299900" cy="48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2_1_3">
  <p:cSld name="TITLE_AND_BODY_2_1_3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3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43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9" name="Google Shape;259;p43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43"/>
          <p:cNvSpPr txBox="1"/>
          <p:nvPr/>
        </p:nvSpPr>
        <p:spPr>
          <a:xfrm>
            <a:off x="503831" y="2023867"/>
            <a:ext cx="3351300" cy="41937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2" name="Google Shape;262;p43"/>
          <p:cNvSpPr txBox="1"/>
          <p:nvPr/>
        </p:nvSpPr>
        <p:spPr>
          <a:xfrm>
            <a:off x="523033" y="1342367"/>
            <a:ext cx="3312900" cy="6585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endParaRPr sz="27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3" name="Google Shape;263;p43"/>
          <p:cNvSpPr txBox="1">
            <a:spLocks noGrp="1"/>
          </p:cNvSpPr>
          <p:nvPr>
            <p:ph type="body" idx="1"/>
          </p:nvPr>
        </p:nvSpPr>
        <p:spPr>
          <a:xfrm>
            <a:off x="581433" y="2057367"/>
            <a:ext cx="3195900" cy="41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43"/>
          <p:cNvSpPr txBox="1">
            <a:spLocks noGrp="1"/>
          </p:cNvSpPr>
          <p:nvPr>
            <p:ph type="title" idx="2"/>
          </p:nvPr>
        </p:nvSpPr>
        <p:spPr>
          <a:xfrm>
            <a:off x="600700" y="1409167"/>
            <a:ext cx="31116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None/>
              <a:defRPr sz="25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43"/>
          <p:cNvSpPr txBox="1">
            <a:spLocks noGrp="1"/>
          </p:cNvSpPr>
          <p:nvPr>
            <p:ph type="body" idx="3"/>
          </p:nvPr>
        </p:nvSpPr>
        <p:spPr>
          <a:xfrm>
            <a:off x="3995900" y="1342400"/>
            <a:ext cx="7299900" cy="48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_1">
  <p:cSld name="TITLE_ONLY_1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4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44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9" name="Google Shape;269;p44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5"/>
          <p:cNvSpPr txBox="1">
            <a:spLocks noGrp="1"/>
          </p:cNvSpPr>
          <p:nvPr>
            <p:ph type="title"/>
          </p:nvPr>
        </p:nvSpPr>
        <p:spPr>
          <a:xfrm>
            <a:off x="838201" y="365127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7875" tIns="53925" rIns="107875" bIns="5392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45"/>
          <p:cNvSpPr txBox="1"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7875" tIns="53925" rIns="107875" bIns="53925" anchor="t" anchorCtr="0">
            <a:noAutofit/>
          </a:bodyPr>
          <a:lstStyle>
            <a:lvl1pPr marL="457200" lvl="0" indent="-3619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marL="914400" lvl="1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2pPr>
            <a:lvl3pPr marL="1371600" lvl="2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3pPr>
            <a:lvl4pPr marL="1828800" lvl="3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4pPr>
            <a:lvl5pPr marL="2286000" lvl="4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5pPr>
            <a:lvl6pPr marL="2743200" lvl="5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6pPr>
            <a:lvl7pPr marL="3200400" lvl="6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7pPr>
            <a:lvl8pPr marL="3657600" lvl="7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8pPr>
            <a:lvl9pPr marL="4114800" lvl="8" indent="-36195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9pPr>
          </a:lstStyle>
          <a:p>
            <a:endParaRPr/>
          </a:p>
        </p:txBody>
      </p:sp>
      <p:sp>
        <p:nvSpPr>
          <p:cNvPr id="274" name="Google Shape;274;p45"/>
          <p:cNvSpPr txBox="1">
            <a:spLocks noGrp="1"/>
          </p:cNvSpPr>
          <p:nvPr>
            <p:ph type="dt" idx="10"/>
          </p:nvPr>
        </p:nvSpPr>
        <p:spPr>
          <a:xfrm>
            <a:off x="838201" y="6356352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7875" tIns="53925" rIns="107875" bIns="5392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9pPr>
          </a:lstStyle>
          <a:p>
            <a:endParaRPr/>
          </a:p>
        </p:txBody>
      </p:sp>
      <p:sp>
        <p:nvSpPr>
          <p:cNvPr id="275" name="Google Shape;275;p45"/>
          <p:cNvSpPr txBox="1">
            <a:spLocks noGrp="1"/>
          </p:cNvSpPr>
          <p:nvPr>
            <p:ph type="ftr" idx="11"/>
          </p:nvPr>
        </p:nvSpPr>
        <p:spPr>
          <a:xfrm>
            <a:off x="4038601" y="6356352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7875" tIns="53925" rIns="107875" bIns="539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9pPr>
          </a:lstStyle>
          <a:p>
            <a:endParaRPr/>
          </a:p>
        </p:txBody>
      </p:sp>
      <p:sp>
        <p:nvSpPr>
          <p:cNvPr id="276" name="Google Shape;276;p45"/>
          <p:cNvSpPr txBox="1">
            <a:spLocks noGrp="1"/>
          </p:cNvSpPr>
          <p:nvPr>
            <p:ph type="sldNum" idx="12"/>
          </p:nvPr>
        </p:nvSpPr>
        <p:spPr>
          <a:xfrm>
            <a:off x="8610600" y="6356352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7875" tIns="53925" rIns="107875" bIns="539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6"/>
          <p:cNvSpPr txBox="1">
            <a:spLocks noGrp="1"/>
          </p:cNvSpPr>
          <p:nvPr>
            <p:ph type="dt" idx="10"/>
          </p:nvPr>
        </p:nvSpPr>
        <p:spPr>
          <a:xfrm>
            <a:off x="489099" y="6441407"/>
            <a:ext cx="28449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279" name="Google Shape;279;p46"/>
          <p:cNvSpPr txBox="1">
            <a:spLocks noGrp="1"/>
          </p:cNvSpPr>
          <p:nvPr>
            <p:ph type="sldNum" idx="12"/>
          </p:nvPr>
        </p:nvSpPr>
        <p:spPr>
          <a:xfrm>
            <a:off x="8940800" y="6445889"/>
            <a:ext cx="28449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0" name="Google Shape;280;p46"/>
          <p:cNvSpPr txBox="1">
            <a:spLocks noGrp="1"/>
          </p:cNvSpPr>
          <p:nvPr>
            <p:ph type="title"/>
          </p:nvPr>
        </p:nvSpPr>
        <p:spPr>
          <a:xfrm>
            <a:off x="489099" y="286871"/>
            <a:ext cx="106869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75" rIns="90475" bIns="44475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3700" b="1" i="0" u="none" strike="noStrike" cap="none">
                <a:solidFill>
                  <a:srgbClr val="2732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43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81" name="Google Shape;281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30139" y="304801"/>
            <a:ext cx="1157061" cy="900752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6"/>
          <p:cNvSpPr txBox="1">
            <a:spLocks noGrp="1"/>
          </p:cNvSpPr>
          <p:nvPr>
            <p:ph type="body" idx="1"/>
          </p:nvPr>
        </p:nvSpPr>
        <p:spPr>
          <a:xfrm>
            <a:off x="489099" y="1379070"/>
            <a:ext cx="11296500" cy="49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74650" algn="l" rtl="0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3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 Sans"/>
              <a:buChar char="-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erriweather Sans"/>
              <a:buChar char="-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Merriweather Sans"/>
              <a:buChar char="-"/>
              <a:defRPr sz="2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»"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2_1_1">
  <p:cSld name="SECTION_HEADER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0A3799">
              <a:alpha val="5686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0" y="0"/>
            <a:ext cx="5752800" cy="68580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" name="Google Shape;3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265833" y="274333"/>
            <a:ext cx="5246400" cy="6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3">
  <p:cSld name="SECTION_HEADER_3">
    <p:bg>
      <p:bgPr>
        <a:gradFill>
          <a:gsLst>
            <a:gs pos="0">
              <a:srgbClr val="0A3799"/>
            </a:gs>
            <a:gs pos="100000">
              <a:srgbClr val="0A6B7C"/>
            </a:gs>
          </a:gsLst>
          <a:lin ang="0" scaled="0"/>
        </a:gra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43" name="Google Shape;43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5" name="Google Shape;45;p7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">
  <p:cSld name="SECTION_HEADER_1">
    <p:bg>
      <p:bgPr>
        <a:solidFill>
          <a:srgbClr val="FFFFFF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Open Sans"/>
              <a:buNone/>
              <a:defRPr sz="4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48" name="Google Shape;48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0" name="Google Shape;50;p8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8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_1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-16" y="0"/>
            <a:ext cx="12192000" cy="6858000"/>
          </a:xfrm>
          <a:prstGeom prst="rect">
            <a:avLst/>
          </a:prstGeom>
          <a:solidFill>
            <a:srgbClr val="FFFFFF">
              <a:alpha val="89411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55" name="Google Shape;5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22233" y="5691028"/>
            <a:ext cx="1947534" cy="3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11285177" y="6180590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7" name="Google Shape;57;p9"/>
          <p:cNvCxnSpPr/>
          <p:nvPr/>
        </p:nvCxnSpPr>
        <p:spPr>
          <a:xfrm rot="10800000" flipH="1">
            <a:off x="3404200" y="5439167"/>
            <a:ext cx="5383500" cy="11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9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TWO_COLUMNS" type="twoColTx">
  <p:cSld name="TITLE_AND_TWO_COLUMN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  <a:defRPr sz="1900">
                <a:solidFill>
                  <a:srgbClr val="434343"/>
                </a:solidFill>
              </a:defRPr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 sz="1600">
                <a:solidFill>
                  <a:srgbClr val="434343"/>
                </a:solidFill>
              </a:defRPr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 sz="1600">
                <a:solidFill>
                  <a:srgbClr val="434343"/>
                </a:solidFill>
              </a:defRPr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 sz="1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12192000" cy="1371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1600" y="6325095"/>
            <a:ext cx="1947534" cy="3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300"/>
              <a:buFont typeface="Open Sans SemiBold"/>
              <a:buNone/>
              <a:defRPr sz="5300" b="0" i="0" u="none" strike="noStrike" cap="none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Open Sans"/>
              <a:buChar char="●"/>
              <a:defRPr sz="2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○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■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●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○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■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●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○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Font typeface="Open Sans"/>
              <a:buChar char="■"/>
              <a:defRPr sz="19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scv-admin/external-debug-security/tree/main/meetings" TargetMode="External"/><Relationship Id="rId2" Type="http://schemas.openxmlformats.org/officeDocument/2006/relationships/hyperlink" Target="https://github.com/riscv-admin/external-debug-security/blob/main/CHARTER.md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joxie/riscv-debug-security/issues" TargetMode="External"/><Relationship Id="rId5" Type="http://schemas.openxmlformats.org/officeDocument/2006/relationships/hyperlink" Target="https://github.com/joxie/riscv-debug-security/blob/dev/spec/Secure%20Debug%20Proposal.md" TargetMode="External"/><Relationship Id="rId4" Type="http://schemas.openxmlformats.org/officeDocument/2006/relationships/hyperlink" Target="https://github.com/joxie/riscv-debug-security/blob/main/spec/Secure%20Debug%20Proposal.md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presentation/d/1LNhpuNwU54TgwGfcl-Fgf4HUFxCxh0AztPaeqMuRQRw/edit#slide=id.p1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scv/riscv-smmtt/issues/11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scv-admin/help/issues/73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scv-admin/external-debug-security/pull/5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scv/riscv-smmtt/issues/11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iscv-admin/external-debug-security/blob/main/CHARTER.md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7"/>
          <p:cNvSpPr txBox="1">
            <a:spLocks noGrp="1"/>
          </p:cNvSpPr>
          <p:nvPr>
            <p:ph type="ctrTitle"/>
          </p:nvPr>
        </p:nvSpPr>
        <p:spPr>
          <a:xfrm>
            <a:off x="797133" y="2528565"/>
            <a:ext cx="10712100" cy="2849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RISC-V External Debug Security TG</a:t>
            </a:r>
            <a:endParaRPr dirty="0"/>
          </a:p>
        </p:txBody>
      </p:sp>
      <p:sp>
        <p:nvSpPr>
          <p:cNvPr id="289" name="Google Shape;289;p47"/>
          <p:cNvSpPr txBox="1">
            <a:spLocks noGrp="1"/>
          </p:cNvSpPr>
          <p:nvPr>
            <p:ph type="subTitle" idx="1"/>
          </p:nvPr>
        </p:nvSpPr>
        <p:spPr>
          <a:xfrm>
            <a:off x="797128" y="5378116"/>
            <a:ext cx="10712100" cy="675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Meeting notes – 1</a:t>
            </a:r>
            <a:r>
              <a:rPr lang="en-US" altLang="zh-CN" dirty="0"/>
              <a:t>2</a:t>
            </a:r>
            <a:r>
              <a:rPr lang="en-US" dirty="0"/>
              <a:t>/</a:t>
            </a:r>
            <a:r>
              <a:rPr lang="en-US" altLang="zh-CN" dirty="0"/>
              <a:t>11</a:t>
            </a:r>
            <a:r>
              <a:rPr lang="en-US" dirty="0"/>
              <a:t>/2023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BF47-8B5F-184D-9846-E507C95C2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Info</a:t>
            </a:r>
            <a:r>
              <a:rPr lang="en-US" dirty="0"/>
              <a:t>r</a:t>
            </a:r>
            <a:r>
              <a:rPr lang="en-CN" dirty="0"/>
              <a:t>mation &amp; Logistic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6F287-D410-9746-96A7-32F9D2F8CE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TG Charter</a:t>
            </a:r>
          </a:p>
          <a:p>
            <a:pPr lvl="1"/>
            <a:r>
              <a:rPr lang="en-US" dirty="0">
                <a:hlinkClick r:id="rId2"/>
              </a:rPr>
              <a:t>https://github.com/riscv-admin/external-debug-security/blob/main/CHARTER.md</a:t>
            </a:r>
            <a:r>
              <a:rPr lang="en-US" dirty="0"/>
              <a:t> </a:t>
            </a:r>
            <a:endParaRPr lang="en-CN" dirty="0"/>
          </a:p>
          <a:p>
            <a:endParaRPr lang="en-CN" dirty="0"/>
          </a:p>
          <a:p>
            <a:r>
              <a:rPr lang="en-CN" dirty="0"/>
              <a:t>TG Meeting notes</a:t>
            </a:r>
          </a:p>
          <a:p>
            <a:pPr lvl="1"/>
            <a:r>
              <a:rPr lang="en-US" dirty="0">
                <a:hlinkClick r:id="rId3"/>
              </a:rPr>
              <a:t>https://github.com/riscv-admin/external-debug-security/tree/main/meetings</a:t>
            </a:r>
            <a:r>
              <a:rPr lang="en-US" dirty="0"/>
              <a:t> </a:t>
            </a:r>
            <a:endParaRPr lang="en-CN" dirty="0"/>
          </a:p>
          <a:p>
            <a:endParaRPr lang="en-CN" dirty="0"/>
          </a:p>
          <a:p>
            <a:r>
              <a:rPr lang="en-CN" dirty="0"/>
              <a:t>Draft</a:t>
            </a:r>
          </a:p>
          <a:p>
            <a:pPr lvl="1"/>
            <a:r>
              <a:rPr lang="en-US" sz="2000" dirty="0">
                <a:hlinkClick r:id="rId4"/>
              </a:rPr>
              <a:t>https://github.com/joxie/riscv-debug-security/blob/main/spec/Secure%20Debug%20Proposal.md</a:t>
            </a:r>
            <a:r>
              <a:rPr lang="en-US" dirty="0"/>
              <a:t> (Stable version)</a:t>
            </a:r>
          </a:p>
          <a:p>
            <a:pPr lvl="1"/>
            <a:r>
              <a:rPr lang="en-US" dirty="0">
                <a:hlinkClick r:id="rId5"/>
              </a:rPr>
              <a:t>https://github.com/joxie/riscv-debug-security/blob/dev/spec/Secure%20Debug%20Proposal.md</a:t>
            </a:r>
            <a:r>
              <a:rPr lang="en-US" dirty="0"/>
              <a:t> (Dev branch)</a:t>
            </a:r>
          </a:p>
          <a:p>
            <a:pPr lvl="1"/>
            <a:r>
              <a:rPr lang="en-US" dirty="0">
                <a:hlinkClick r:id="rId6"/>
              </a:rPr>
              <a:t>https://github.com/joxie/riscv-debug-security/issues</a:t>
            </a:r>
            <a:r>
              <a:rPr lang="en-US" dirty="0"/>
              <a:t> (Open issues)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CN" dirty="0"/>
          </a:p>
          <a:p>
            <a:pPr lvl="1"/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222932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3"/>
          <p:cNvSpPr txBox="1">
            <a:spLocks noGrp="1"/>
          </p:cNvSpPr>
          <p:nvPr>
            <p:ph type="title"/>
          </p:nvPr>
        </p:nvSpPr>
        <p:spPr>
          <a:xfrm>
            <a:off x="346400" y="1200167"/>
            <a:ext cx="11499300" cy="3520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Backup Slides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BD974-F305-D046-BAD8-BDF3C7760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Disclaimer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C825A-6ACC-0C42-AB60-8728021DF6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https://docs.google.com/presentation/d/1LNhpuNwU54TgwGfcl-Fgf4HUFxCxh0AztPaeqMuRQRw/edit#slide=id.p1</a:t>
            </a:r>
            <a:r>
              <a:rPr lang="en-US" dirty="0"/>
              <a:t> 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83735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4"/>
          <p:cNvSpPr txBox="1">
            <a:spLocks noGrp="1"/>
          </p:cNvSpPr>
          <p:nvPr>
            <p:ph type="title"/>
          </p:nvPr>
        </p:nvSpPr>
        <p:spPr>
          <a:xfrm>
            <a:off x="415600" y="288567"/>
            <a:ext cx="11360700" cy="997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Agenda</a:t>
            </a:r>
            <a:endParaRPr dirty="0"/>
          </a:p>
        </p:txBody>
      </p:sp>
      <p:sp>
        <p:nvSpPr>
          <p:cNvPr id="413" name="Google Shape;413;p5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TG update</a:t>
            </a:r>
          </a:p>
          <a:p>
            <a:pPr lvl="1" indent="-381000">
              <a:buSzPts val="2400"/>
              <a:buChar char="●"/>
            </a:pPr>
            <a:r>
              <a:rPr lang="en-US" dirty="0"/>
              <a:t>Meeting time</a:t>
            </a:r>
          </a:p>
          <a:p>
            <a:pPr lvl="1" indent="-381000">
              <a:buSzPts val="2400"/>
              <a:buChar char="●"/>
            </a:pPr>
            <a:r>
              <a:rPr lang="en-US" dirty="0"/>
              <a:t>Charter update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Discuss arch opens</a:t>
            </a:r>
          </a:p>
          <a:p>
            <a:pPr lvl="1" indent="-381000">
              <a:buSzPts val="2400"/>
              <a:buChar char="●"/>
            </a:pPr>
            <a:r>
              <a:rPr lang="en-US" dirty="0">
                <a:hlinkClick r:id="rId3"/>
              </a:rPr>
              <a:t>https://github.com/riscv/riscv-smmtt/issues/11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DA775-D230-554D-83ED-4B8DBD229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9EEA30-0096-B747-8EC5-9BBB52E986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sz="2000" dirty="0"/>
              <a:t>Welcome to TG meeting</a:t>
            </a:r>
          </a:p>
          <a:p>
            <a:r>
              <a:rPr lang="en-CN" sz="2000" dirty="0"/>
              <a:t>Feel free to raise your hand and introduce yourself</a:t>
            </a:r>
          </a:p>
        </p:txBody>
      </p:sp>
    </p:spTree>
    <p:extLst>
      <p:ext uri="{BB962C8B-B14F-4D97-AF65-F5344CB8AC3E}">
        <p14:creationId xmlns:p14="http://schemas.microsoft.com/office/powerpoint/2010/main" val="1706387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E24CA-2614-A34D-9A9F-13FA2A55D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New meeting 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52A78A-78FB-AE4F-9E91-AF62348D67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Foundation shuffle all TG meetings to avoid conflict</a:t>
            </a:r>
          </a:p>
          <a:p>
            <a:r>
              <a:rPr lang="en-CN" dirty="0"/>
              <a:t>Ext. Debug sec. TG meeting time assigned to new time, see below</a:t>
            </a:r>
          </a:p>
          <a:p>
            <a:r>
              <a:rPr lang="en-CN" dirty="0"/>
              <a:t>Next TG meeting likely 1/15/2024</a:t>
            </a:r>
          </a:p>
        </p:txBody>
      </p:sp>
      <p:sp>
        <p:nvSpPr>
          <p:cNvPr id="5" name="AutoShape 4" descr="Image preview">
            <a:extLst>
              <a:ext uri="{FF2B5EF4-FFF2-40B4-BE49-F238E27FC236}">
                <a16:creationId xmlns:a16="http://schemas.microsoft.com/office/drawing/2014/main" id="{5E1F39BE-95DC-334F-8572-22A1D321B2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D6C745-10D6-5041-AD97-8AEF73713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31" y="3581399"/>
            <a:ext cx="8084594" cy="10945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CBC741-3F8E-DC43-A591-4AC7FC8EC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4183" y="2791563"/>
            <a:ext cx="3504486" cy="330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239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F33DC-0B38-DA42-9C14-C6DD17E99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TG Progress (Updates in blue)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4EAAF-40E6-4D42-8870-DA5603228A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Charter</a:t>
            </a:r>
          </a:p>
          <a:p>
            <a:pPr lvl="1"/>
            <a:r>
              <a:rPr lang="en-CN" dirty="0"/>
              <a:t>Made minor change accroding to new feedback</a:t>
            </a:r>
          </a:p>
          <a:p>
            <a:endParaRPr lang="en-CN" dirty="0"/>
          </a:p>
          <a:p>
            <a:r>
              <a:rPr lang="en-CN" dirty="0"/>
              <a:t>Chair &amp; Vice chair election (</a:t>
            </a:r>
            <a:r>
              <a:rPr lang="en-CN" sz="1900" dirty="0">
                <a:solidFill>
                  <a:srgbClr val="0070C0"/>
                </a:solidFill>
              </a:rPr>
              <a:t>Updates in blue</a:t>
            </a:r>
            <a:r>
              <a:rPr lang="en-CN" dirty="0"/>
              <a:t>)</a:t>
            </a:r>
          </a:p>
          <a:p>
            <a:pPr lvl="1"/>
            <a:r>
              <a:rPr lang="en-CN" dirty="0"/>
              <a:t>Create ”call for candidate” ticket in github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CN" dirty="0">
                <a:solidFill>
                  <a:srgbClr val="00B050"/>
                </a:solidFill>
              </a:rPr>
              <a:t>Done</a:t>
            </a:r>
            <a:r>
              <a:rPr lang="en-CN" dirty="0"/>
              <a:t> (</a:t>
            </a:r>
            <a:r>
              <a:rPr lang="en-CN" dirty="0">
                <a:hlinkClick r:id="rId3"/>
              </a:rPr>
              <a:t>Ticket</a:t>
            </a:r>
            <a:r>
              <a:rPr lang="en-CN" dirty="0"/>
              <a:t>)	</a:t>
            </a:r>
          </a:p>
          <a:p>
            <a:pPr lvl="1"/>
            <a:r>
              <a:rPr lang="en-US" dirty="0"/>
              <a:t>Governing and Dotted-line Chairs to review the required qualification</a:t>
            </a:r>
          </a:p>
          <a:p>
            <a:pPr lvl="2"/>
            <a:r>
              <a:rPr lang="en-US" dirty="0"/>
              <a:t>Blessed by Security HC chair (Andy), waiting for SOC HC chair (</a:t>
            </a:r>
            <a:r>
              <a:rPr lang="en-US" dirty="0" err="1"/>
              <a:t>Ved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Governing HC/IC chair send call-for-candidate email –</a:t>
            </a:r>
            <a:r>
              <a:rPr lang="en-US" dirty="0">
                <a:solidFill>
                  <a:srgbClr val="0070C0"/>
                </a:solidFill>
              </a:rPr>
              <a:t> Need to update charter according to new feedbacks</a:t>
            </a:r>
          </a:p>
          <a:p>
            <a:pPr lvl="1"/>
            <a:r>
              <a:rPr lang="en-US" dirty="0"/>
              <a:t>Collect candidate list, interview – </a:t>
            </a:r>
            <a:r>
              <a:rPr lang="en-US" dirty="0">
                <a:solidFill>
                  <a:schemeClr val="accent6"/>
                </a:solidFill>
              </a:rPr>
              <a:t>Pending</a:t>
            </a:r>
          </a:p>
          <a:p>
            <a:pPr lvl="1"/>
            <a:r>
              <a:rPr lang="en-US" dirty="0"/>
              <a:t>Nominee &amp; approve – </a:t>
            </a:r>
            <a:r>
              <a:rPr lang="en-US" dirty="0">
                <a:solidFill>
                  <a:schemeClr val="accent6"/>
                </a:solidFill>
              </a:rPr>
              <a:t>Pending</a:t>
            </a:r>
            <a:endParaRPr lang="en-CN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8084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27F88-6F93-B446-8071-5DE0CD4BF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Charter update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31CE75-AAD1-1D4F-B359-0A56C656FC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https://github.com/riscv-admin/external-debug-security/pull/5</a:t>
            </a:r>
            <a:r>
              <a:rPr lang="en-US" dirty="0"/>
              <a:t> </a:t>
            </a:r>
            <a:endParaRPr lang="en-CN" dirty="0"/>
          </a:p>
          <a:p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E947BF-1346-7F48-86F9-62020E2D67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77" y="2294121"/>
            <a:ext cx="10882745" cy="404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322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4B70A-EB7D-E841-984A-7BF8B8C67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Meeting notes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923156-7AE9-244D-A9C6-51C4EB997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Charter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https://github.com/riscv/riscv-smmtt/issues/11</a:t>
            </a:r>
            <a:r>
              <a:rPr lang="en-US" dirty="0"/>
              <a:t> </a:t>
            </a:r>
            <a:r>
              <a:rPr lang="en-CN" dirty="0"/>
              <a:t>  </a:t>
            </a:r>
          </a:p>
          <a:p>
            <a:pPr lvl="1"/>
            <a:r>
              <a:rPr lang="en-CN" dirty="0"/>
              <a:t>Agreed to remove M mode control from proposal</a:t>
            </a:r>
          </a:p>
          <a:p>
            <a:pPr lvl="2"/>
            <a:r>
              <a:rPr lang="en-CN" dirty="0"/>
              <a:t>Allow M mode to enable debug for itself is a security concern</a:t>
            </a:r>
          </a:p>
          <a:p>
            <a:pPr lvl="2"/>
            <a:r>
              <a:rPr lang="en-CN" dirty="0"/>
              <a:t>Hierachical</a:t>
            </a:r>
            <a:r>
              <a:rPr lang="zh-CN" altLang="en-US" dirty="0"/>
              <a:t> </a:t>
            </a:r>
            <a:r>
              <a:rPr lang="en-US" altLang="zh-CN" dirty="0"/>
              <a:t>security</a:t>
            </a:r>
            <a:r>
              <a:rPr lang="en-CN" dirty="0"/>
              <a:t> control - RoT enables debug for non-RoT hart, RoT BR enables debug for its M mode via hardware (e.g. life cycle FSM) out of hart</a:t>
            </a:r>
          </a:p>
          <a:p>
            <a:pPr lvl="1"/>
            <a:r>
              <a:rPr lang="en-CN" dirty="0"/>
              <a:t>Agreed to simplify the proposal to remove per priv level control</a:t>
            </a:r>
          </a:p>
          <a:p>
            <a:pPr lvl="1"/>
            <a:r>
              <a:rPr lang="en-CN" dirty="0"/>
              <a:t>Agreed to split debug control to sep</a:t>
            </a:r>
            <a:r>
              <a:rPr lang="en-US" dirty="0"/>
              <a:t>a</a:t>
            </a:r>
            <a:r>
              <a:rPr lang="en-CN" dirty="0"/>
              <a:t>rate extension, TBD on which CSR to use</a:t>
            </a:r>
          </a:p>
        </p:txBody>
      </p:sp>
    </p:spTree>
    <p:extLst>
      <p:ext uri="{BB962C8B-B14F-4D97-AF65-F5344CB8AC3E}">
        <p14:creationId xmlns:p14="http://schemas.microsoft.com/office/powerpoint/2010/main" val="3056412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39B28-FF11-2A43-8356-9DB46F84F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sz="4800" dirty="0"/>
              <a:t>Call for candidate – Chair/Vice Chair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7DDB09-FECE-7B45-A947-E561D9334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Required Technical Qualifications</a:t>
            </a:r>
          </a:p>
          <a:p>
            <a:pPr lvl="1"/>
            <a:r>
              <a:rPr lang="en-US" dirty="0"/>
              <a:t>Knowledgeable in RISC-V debug architecture, RISC-V external debug spec and trace spec</a:t>
            </a:r>
          </a:p>
          <a:p>
            <a:pPr lvl="1"/>
            <a:r>
              <a:rPr lang="en-US" dirty="0"/>
              <a:t>Knowledgeable in RISC-V security architecture, isolation model and related specs</a:t>
            </a:r>
          </a:p>
          <a:p>
            <a:pPr lvl="1"/>
            <a:r>
              <a:rPr lang="en-US" dirty="0"/>
              <a:t>Experience with threat modeling and security architecture analysis</a:t>
            </a:r>
          </a:p>
          <a:p>
            <a:pPr lvl="1"/>
            <a:r>
              <a:rPr lang="en-US" dirty="0"/>
              <a:t>Experience in platform/SOC/CPU security architecture and aspects related to debug security</a:t>
            </a:r>
          </a:p>
          <a:p>
            <a:endParaRPr lang="en-US" dirty="0"/>
          </a:p>
          <a:p>
            <a:r>
              <a:rPr lang="en-US" dirty="0"/>
              <a:t>Community Charter</a:t>
            </a:r>
          </a:p>
          <a:p>
            <a:pPr lvl="1"/>
            <a:r>
              <a:rPr lang="en-US" dirty="0">
                <a:hlinkClick r:id="rId2"/>
              </a:rPr>
              <a:t>https://github.com/riscv-admin/external-debug-security/blob/main/CHARTER.md</a:t>
            </a:r>
            <a:r>
              <a:rPr lang="en-US" dirty="0"/>
              <a:t> </a:t>
            </a:r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62051175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72C"/>
      </a:accent1>
      <a:accent2>
        <a:srgbClr val="011E41"/>
      </a:accent2>
      <a:accent3>
        <a:srgbClr val="0A6B7C"/>
      </a:accent3>
      <a:accent4>
        <a:srgbClr val="CB007B"/>
      </a:accent4>
      <a:accent5>
        <a:srgbClr val="60269E"/>
      </a:accent5>
      <a:accent6>
        <a:srgbClr val="FDDA64"/>
      </a:accent6>
      <a:hlink>
        <a:srgbClr val="62CBC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4897</TotalTime>
  <Words>534</Words>
  <Application>Microsoft Macintosh PowerPoint</Application>
  <PresentationFormat>Widescreen</PresentationFormat>
  <Paragraphs>71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Century Gothic</vt:lpstr>
      <vt:lpstr>Open Sans</vt:lpstr>
      <vt:lpstr>Calibri</vt:lpstr>
      <vt:lpstr>Helvetica Neue</vt:lpstr>
      <vt:lpstr>Arial</vt:lpstr>
      <vt:lpstr>Merriweather Sans</vt:lpstr>
      <vt:lpstr>Open Sans SemiBold</vt:lpstr>
      <vt:lpstr>Simple Light</vt:lpstr>
      <vt:lpstr>RISC-V External Debug Security TG</vt:lpstr>
      <vt:lpstr>Disclaimer</vt:lpstr>
      <vt:lpstr>Agenda</vt:lpstr>
      <vt:lpstr>Introduction</vt:lpstr>
      <vt:lpstr>New meeting time</vt:lpstr>
      <vt:lpstr>TG Progress (Updates in blue)</vt:lpstr>
      <vt:lpstr>Charter update</vt:lpstr>
      <vt:lpstr>Meeting notes</vt:lpstr>
      <vt:lpstr>Call for candidate – Chair/Vice Chair</vt:lpstr>
      <vt:lpstr>Information &amp; Logistic</vt:lpstr>
      <vt:lpstr>Backup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RISC-V External Debug Security TG</dc:title>
  <cp:lastModifiedBy>Joe Xie</cp:lastModifiedBy>
  <cp:revision>20</cp:revision>
  <dcterms:modified xsi:type="dcterms:W3CDTF">2023-12-12T01:39:09Z</dcterms:modified>
</cp:coreProperties>
</file>